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0" autoAdjust="0"/>
    <p:restoredTop sz="86353" autoAdjust="0"/>
  </p:normalViewPr>
  <p:slideViewPr>
    <p:cSldViewPr>
      <p:cViewPr varScale="1">
        <p:scale>
          <a:sx n="63" d="100"/>
          <a:sy n="63" d="100"/>
        </p:scale>
        <p:origin x="-39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AA4960-56A5-4233-8FB4-535CB727A359}" type="datetimeFigureOut">
              <a:rPr lang="en-US" smtClean="0"/>
              <a:pPr/>
              <a:t>4/15/2008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4C1BB0-7038-47AD-8ECF-5E120E1EEE2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109CCE6-81A4-4458-B846-52B05D40F48E}" type="datetimeFigureOut">
              <a:rPr lang="en-US" smtClean="0"/>
              <a:pPr/>
              <a:t>4/15/2008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0284E0C-FBA7-408E-A84A-5B87757F705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09CCE6-81A4-4458-B846-52B05D40F48E}" type="datetimeFigureOut">
              <a:rPr lang="en-US" smtClean="0"/>
              <a:pPr/>
              <a:t>4/15/2008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84E0C-FBA7-408E-A84A-5B87757F70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09CCE6-81A4-4458-B846-52B05D40F48E}" type="datetimeFigureOut">
              <a:rPr lang="en-US" smtClean="0"/>
              <a:pPr/>
              <a:t>4/15/2008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84E0C-FBA7-408E-A84A-5B87757F70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09CCE6-81A4-4458-B846-52B05D40F48E}" type="datetimeFigureOut">
              <a:rPr lang="en-US" smtClean="0"/>
              <a:pPr/>
              <a:t>4/15/2008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84E0C-FBA7-408E-A84A-5B87757F70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09CCE6-81A4-4458-B846-52B05D40F48E}" type="datetimeFigureOut">
              <a:rPr lang="en-US" smtClean="0"/>
              <a:pPr/>
              <a:t>4/15/2008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0284E0C-FBA7-408E-A84A-5B87757F705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09CCE6-81A4-4458-B846-52B05D40F48E}" type="datetimeFigureOut">
              <a:rPr lang="en-US" smtClean="0"/>
              <a:pPr/>
              <a:t>4/15/2008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84E0C-FBA7-408E-A84A-5B87757F70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09CCE6-81A4-4458-B846-52B05D40F48E}" type="datetimeFigureOut">
              <a:rPr lang="en-US" smtClean="0"/>
              <a:pPr/>
              <a:t>4/15/2008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284E0C-FBA7-408E-A84A-5B87757F70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09CCE6-81A4-4458-B846-52B05D40F48E}" type="datetimeFigureOut">
              <a:rPr lang="en-US" smtClean="0"/>
              <a:pPr/>
              <a:t>4/15/2008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284E0C-FBA7-408E-A84A-5B87757F70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9CCE6-81A4-4458-B846-52B05D40F48E}" type="datetimeFigureOut">
              <a:rPr lang="en-US" smtClean="0"/>
              <a:pPr/>
              <a:t>4/15/2008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284E0C-FBA7-408E-A84A-5B87757F70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09CCE6-81A4-4458-B846-52B05D40F48E}" type="datetimeFigureOut">
              <a:rPr lang="en-US" smtClean="0"/>
              <a:pPr/>
              <a:t>4/15/2008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84E0C-FBA7-408E-A84A-5B87757F70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09CCE6-81A4-4458-B846-52B05D40F48E}" type="datetimeFigureOut">
              <a:rPr lang="en-US" smtClean="0"/>
              <a:pPr/>
              <a:t>4/15/2008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84E0C-FBA7-408E-A84A-5B87757F70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109CCE6-81A4-4458-B846-52B05D40F48E}" type="datetimeFigureOut">
              <a:rPr lang="en-US" smtClean="0"/>
              <a:pPr/>
              <a:t>4/15/2008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284E0C-FBA7-408E-A84A-5B87757F705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chemeClr val="bg1"/>
                </a:solidFill>
              </a:rPr>
              <a:t>CRITICAL ISSUES</a:t>
            </a:r>
            <a:br>
              <a:rPr lang="en-US" dirty="0" smtClean="0">
                <a:solidFill>
                  <a:schemeClr val="bg1"/>
                </a:solidFill>
              </a:rPr>
            </a:br>
            <a:r>
              <a:rPr lang="en-US" dirty="0" smtClean="0">
                <a:solidFill>
                  <a:schemeClr val="bg1"/>
                </a:solidFill>
              </a:rPr>
              <a:t>AND </a:t>
            </a:r>
            <a:br>
              <a:rPr lang="en-US" dirty="0" smtClean="0">
                <a:solidFill>
                  <a:schemeClr val="bg1"/>
                </a:solidFill>
              </a:rPr>
            </a:br>
            <a:r>
              <a:rPr lang="en-US" dirty="0" smtClean="0">
                <a:solidFill>
                  <a:schemeClr val="bg1"/>
                </a:solidFill>
              </a:rPr>
              <a:t>CRITICAL </a:t>
            </a:r>
            <a:r>
              <a:rPr lang="en-US" dirty="0" smtClean="0">
                <a:solidFill>
                  <a:srgbClr val="C00000"/>
                </a:solidFill>
              </a:rPr>
              <a:t>SOLUTIONS</a:t>
            </a:r>
            <a:endParaRPr lang="en-US"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1">
                    <a:lumMod val="95000"/>
                    <a:lumOff val="5000"/>
                  </a:schemeClr>
                </a:solidFill>
              </a:rPr>
              <a:t>AREA SESSIONS’ REVIEW,</a:t>
            </a:r>
          </a:p>
          <a:p>
            <a:r>
              <a:rPr lang="en-US" dirty="0" smtClean="0">
                <a:solidFill>
                  <a:schemeClr val="bg1">
                    <a:lumMod val="95000"/>
                    <a:lumOff val="5000"/>
                  </a:schemeClr>
                </a:solidFill>
              </a:rPr>
              <a:t>OUTCOME, AND </a:t>
            </a:r>
          </a:p>
          <a:p>
            <a:r>
              <a:rPr lang="en-US" dirty="0" smtClean="0">
                <a:solidFill>
                  <a:schemeClr val="bg1">
                    <a:lumMod val="95000"/>
                    <a:lumOff val="5000"/>
                  </a:schemeClr>
                </a:solidFill>
              </a:rPr>
              <a:t>RECOMMENDATIONS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solidFill>
                  <a:srgbClr val="FFFF00"/>
                </a:solidFill>
              </a:rPr>
              <a:t>WHAT MUST WE DO TO ENCOURAGE NEW CHAPTER MEMBERS?</a:t>
            </a:r>
          </a:p>
          <a:p>
            <a:endParaRPr lang="en-US" dirty="0" smtClean="0">
              <a:solidFill>
                <a:srgbClr val="FFFF00"/>
              </a:solidFill>
            </a:endParaRPr>
          </a:p>
          <a:p>
            <a:r>
              <a:rPr lang="en-US" dirty="0" smtClean="0">
                <a:solidFill>
                  <a:srgbClr val="002060"/>
                </a:solidFill>
              </a:rPr>
              <a:t>CULTIVATE </a:t>
            </a:r>
            <a:r>
              <a:rPr lang="en-US" dirty="0" smtClean="0">
                <a:solidFill>
                  <a:srgbClr val="002060"/>
                </a:solidFill>
              </a:rPr>
              <a:t>INTEREST/JOY </a:t>
            </a:r>
            <a:r>
              <a:rPr lang="en-US" dirty="0" smtClean="0">
                <a:solidFill>
                  <a:srgbClr val="002060"/>
                </a:solidFill>
              </a:rPr>
              <a:t>– SOLID MOTIVATION – EMPHASIZE ACCOMPLISHMENTS – EMPHASIZE TERM LIMITS – INSTILL ENTHUSIASM – ORGANIZATIONAL PRIDE – PROVIDE SYMBOLS OF OFFICE (PINS) – SHARED RESPONSIBILITY – MENTORING – OBSERVE LEADSHIP QUALITIES (AMBITION, SKILLS, DIPLOMACY)</a:t>
            </a:r>
            <a:endParaRPr lang="en-US"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MEMBERSHIP</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rgbClr val="002060"/>
                </a:solidFill>
              </a:rPr>
              <a:t>TWO PART DISCUSSION.  FIRST FOCUSED ON </a:t>
            </a:r>
            <a:r>
              <a:rPr lang="en-US" dirty="0" smtClean="0">
                <a:solidFill>
                  <a:srgbClr val="FFFF00"/>
                </a:solidFill>
              </a:rPr>
              <a:t>“WHAT” </a:t>
            </a:r>
            <a:r>
              <a:rPr lang="en-US" dirty="0" smtClean="0">
                <a:solidFill>
                  <a:srgbClr val="002060"/>
                </a:solidFill>
              </a:rPr>
              <a:t>CAN BE DONE TO ENHANCE MEMBERSHIP EFFORTS</a:t>
            </a:r>
          </a:p>
          <a:p>
            <a:endParaRPr lang="en-US" dirty="0" smtClean="0">
              <a:solidFill>
                <a:srgbClr val="002060"/>
              </a:solidFill>
            </a:endParaRPr>
          </a:p>
          <a:p>
            <a:r>
              <a:rPr lang="en-US" dirty="0" smtClean="0">
                <a:solidFill>
                  <a:srgbClr val="002060"/>
                </a:solidFill>
              </a:rPr>
              <a:t>SECOND PART FOCUSED ON NARROWING AND SELECTING ITEMS AND/OR SETTING GOALS TO IMPLEMENT, </a:t>
            </a:r>
            <a:r>
              <a:rPr lang="en-US" dirty="0" smtClean="0">
                <a:solidFill>
                  <a:srgbClr val="FFFF00"/>
                </a:solidFill>
              </a:rPr>
              <a:t>THE “HOW, WHO, AND WHEN” </a:t>
            </a:r>
            <a:endParaRPr lang="en-US"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HIGHLIGHTS OF EACH AREA’S APPROACH (MEMBERSHIP)</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FFFF00"/>
                </a:solidFill>
              </a:rPr>
              <a:t>AREA I:  </a:t>
            </a:r>
            <a:r>
              <a:rPr lang="en-US" dirty="0" smtClean="0">
                <a:solidFill>
                  <a:srgbClr val="002060"/>
                </a:solidFill>
              </a:rPr>
              <a:t>SHARE NEWSLETTERS – FEDERATION OFFICER INTERVIEWED BY PBS – ESTABLISH AREA CLUSTER GROUP – CREATE AREA WEB SITE</a:t>
            </a:r>
          </a:p>
          <a:p>
            <a:r>
              <a:rPr lang="en-US" dirty="0" smtClean="0">
                <a:solidFill>
                  <a:srgbClr val="FFFF00"/>
                </a:solidFill>
              </a:rPr>
              <a:t>AREA II: </a:t>
            </a:r>
            <a:r>
              <a:rPr lang="en-US" dirty="0" smtClean="0">
                <a:solidFill>
                  <a:srgbClr val="002060"/>
                </a:solidFill>
              </a:rPr>
              <a:t> SHARE CHARLOTTE NEWSLETTER – RESEARCH SETTING UP BOOTH AT APPLE FESTIVAL – RESEARCH VA’s RECRUITMENT PRACTICES – PREPARE COLUMN FOR “</a:t>
            </a:r>
            <a:r>
              <a:rPr lang="en-US" dirty="0" smtClean="0">
                <a:solidFill>
                  <a:schemeClr val="bg1"/>
                </a:solidFill>
              </a:rPr>
              <a:t>NC LETTER CARRIERS’ NEWSPAPER” </a:t>
            </a:r>
            <a:r>
              <a:rPr lang="en-US" dirty="0" smtClean="0">
                <a:solidFill>
                  <a:srgbClr val="002060"/>
                </a:solidFill>
              </a:rPr>
              <a:t>- ALL CHAPTERS RECRUIT MEMBERSHIP CHAIR</a:t>
            </a:r>
            <a:endParaRPr lang="en-US" dirty="0">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solidFill>
                  <a:srgbClr val="FFFF00"/>
                </a:solidFill>
              </a:rPr>
              <a:t>AREA III: </a:t>
            </a:r>
            <a:r>
              <a:rPr lang="en-US" dirty="0" smtClean="0">
                <a:solidFill>
                  <a:srgbClr val="002060"/>
                </a:solidFill>
              </a:rPr>
              <a:t>CONDUCT AREA MEETING (TRIAD CHAPTERS) – CREATE A JOINT CHAPTER NEWSPAPER AD (TRIAD CHAPTERS) – HOST A MINI-RETIREMENT AREA SEMINAR (TRIAD AREA) – CREATE AN AREA NEWSLETTER</a:t>
            </a:r>
          </a:p>
          <a:p>
            <a:r>
              <a:rPr lang="en-US" dirty="0" smtClean="0">
                <a:solidFill>
                  <a:srgbClr val="FFFF00"/>
                </a:solidFill>
              </a:rPr>
              <a:t>AREA IV: </a:t>
            </a:r>
            <a:r>
              <a:rPr lang="en-US" dirty="0" smtClean="0">
                <a:solidFill>
                  <a:srgbClr val="002060"/>
                </a:solidFill>
              </a:rPr>
              <a:t>RESEARCH COUNTY/PUBLIC TV INFORMATION – SEND EXIT SURVEY TO DROPPED MEMBERS – EXCHANGE MEETING INFO AMONG CHAPTERS – CREATE SAMPLE PACKAGE FOR NEW PERSPECTIVE/DROPPED MEMBERS/FEDERAL AGENCIES </a:t>
            </a:r>
            <a:endParaRPr lang="en-US" dirty="0">
              <a:solidFill>
                <a:srgbClr val="FFFF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solidFill>
                <a:srgbClr val="FFFF00"/>
              </a:solidFill>
            </a:endParaRPr>
          </a:p>
          <a:p>
            <a:r>
              <a:rPr lang="en-US" dirty="0" smtClean="0">
                <a:solidFill>
                  <a:srgbClr val="FFFF00"/>
                </a:solidFill>
              </a:rPr>
              <a:t>AREA V:  </a:t>
            </a:r>
            <a:r>
              <a:rPr lang="en-US" dirty="0" smtClean="0">
                <a:solidFill>
                  <a:srgbClr val="002060"/>
                </a:solidFill>
              </a:rPr>
              <a:t>AGREED TO ESTABLISH AN AREA WIDE GOAL FOR MEMBERSHIP RECRUITMENT (5% INCLUDING 1% FOR FERS/ACTIVE EMPLOYEES) AND RETENTION (25%) – EACH GROUP MEMBER AGREED TO EXCHANGE AT LEAST TWO RECRUITMENT/RETENTION IDEAS W/ALL CHAPTERS</a:t>
            </a:r>
            <a:endParaRPr lang="en-US" dirty="0">
              <a:solidFill>
                <a:srgbClr val="FF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00"/>
                </a:solidFill>
              </a:rPr>
              <a:t>AREA VI: </a:t>
            </a:r>
            <a:r>
              <a:rPr lang="en-US" dirty="0" smtClean="0">
                <a:solidFill>
                  <a:srgbClr val="002060"/>
                </a:solidFill>
              </a:rPr>
              <a:t>AGREED TO ESTABLISH AN AREA WIDE GOAL FOR MEMBERSHIP RECRUITMENT (3% INCREASE) AND RETENTION (3% INCREASE)</a:t>
            </a:r>
          </a:p>
          <a:p>
            <a:endParaRPr lang="en-US" dirty="0" smtClean="0">
              <a:solidFill>
                <a:srgbClr val="002060"/>
              </a:solidFill>
            </a:endParaRPr>
          </a:p>
          <a:p>
            <a:endParaRPr lang="en-US" dirty="0">
              <a:solidFill>
                <a:srgbClr val="FFFF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LEGISLATION</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rgbClr val="002060"/>
                </a:solidFill>
              </a:rPr>
              <a:t>ALL AREA GROUPS AGREE THAT OUR FOCUS SHOULD BE ON THE FOLLOWING ISSUES </a:t>
            </a:r>
            <a:r>
              <a:rPr lang="en-US" dirty="0" smtClean="0">
                <a:solidFill>
                  <a:srgbClr val="FFFF00"/>
                </a:solidFill>
              </a:rPr>
              <a:t>(WHAT):</a:t>
            </a:r>
          </a:p>
          <a:p>
            <a:r>
              <a:rPr lang="en-US" dirty="0" smtClean="0">
                <a:solidFill>
                  <a:srgbClr val="FFFF00"/>
                </a:solidFill>
              </a:rPr>
              <a:t>NATIONAL:</a:t>
            </a:r>
            <a:r>
              <a:rPr lang="en-US" dirty="0" smtClean="0">
                <a:solidFill>
                  <a:srgbClr val="002060"/>
                </a:solidFill>
              </a:rPr>
              <a:t> PROTECTING OUR EARNED BENEFITS, PREMIUM CONVERSION, GPO, AND WEP</a:t>
            </a:r>
          </a:p>
          <a:p>
            <a:r>
              <a:rPr lang="en-US" dirty="0" smtClean="0">
                <a:solidFill>
                  <a:srgbClr val="FFFF00"/>
                </a:solidFill>
              </a:rPr>
              <a:t>STATE:  </a:t>
            </a:r>
            <a:r>
              <a:rPr lang="en-US" dirty="0" smtClean="0">
                <a:solidFill>
                  <a:srgbClr val="002060"/>
                </a:solidFill>
              </a:rPr>
              <a:t>HOMESTEAD ACT AND MODIFYING THE BAILEY SETTLEMENT TO INCLUDE ALL RETIREES</a:t>
            </a:r>
            <a:endParaRPr lang="en-US" dirty="0">
              <a:solidFill>
                <a:srgbClr val="00206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HIGHLIGHTS OF EACH AREA’S APPROACH (LEGISLATION)</a:t>
            </a:r>
            <a:endParaRPr lang="en-US" dirty="0">
              <a:solidFill>
                <a:schemeClr val="bg1"/>
              </a:solidFill>
            </a:endParaRPr>
          </a:p>
        </p:txBody>
      </p:sp>
      <p:sp>
        <p:nvSpPr>
          <p:cNvPr id="3" name="Content Placeholder 2"/>
          <p:cNvSpPr>
            <a:spLocks noGrp="1"/>
          </p:cNvSpPr>
          <p:nvPr>
            <p:ph idx="1"/>
          </p:nvPr>
        </p:nvSpPr>
        <p:spPr/>
        <p:txBody>
          <a:bodyPr/>
          <a:lstStyle/>
          <a:p>
            <a:endParaRPr lang="en-US" dirty="0" smtClean="0">
              <a:solidFill>
                <a:srgbClr val="FFFF00"/>
              </a:solidFill>
            </a:endParaRPr>
          </a:p>
          <a:p>
            <a:r>
              <a:rPr lang="en-US" dirty="0" smtClean="0">
                <a:solidFill>
                  <a:srgbClr val="FFFF00"/>
                </a:solidFill>
              </a:rPr>
              <a:t>AREA I:  </a:t>
            </a:r>
            <a:r>
              <a:rPr lang="en-US" dirty="0" smtClean="0">
                <a:solidFill>
                  <a:srgbClr val="002060"/>
                </a:solidFill>
              </a:rPr>
              <a:t>DEVELOPED TWO PREMIUM CONVERSION CASE STUDIES – FORWARDED TO SHULER, DOLE, &amp; BURR – DEVELOP TALKING POINTS &amp; POSITION PAPERS ON BAILEY AND HOMESTEAD ACT – TEAM W/OTHER SENIOR GROUPS – INCREASE CHAPTER LOBBYING EFFORTS</a:t>
            </a:r>
          </a:p>
          <a:p>
            <a:endParaRPr lang="en-US" dirty="0">
              <a:solidFill>
                <a:srgbClr val="FFFF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solidFill>
                  <a:srgbClr val="FFFF00"/>
                </a:solidFill>
              </a:rPr>
              <a:t>AREA II:  </a:t>
            </a:r>
            <a:r>
              <a:rPr lang="en-US" dirty="0" smtClean="0">
                <a:solidFill>
                  <a:srgbClr val="002060"/>
                </a:solidFill>
              </a:rPr>
              <a:t>DEVELOP AN ACTION PLAN FOR ALL PRIMARY LEGISLATIVE INITIATIVES</a:t>
            </a:r>
          </a:p>
          <a:p>
            <a:endParaRPr lang="en-US" dirty="0" smtClean="0">
              <a:solidFill>
                <a:srgbClr val="002060"/>
              </a:solidFill>
            </a:endParaRPr>
          </a:p>
          <a:p>
            <a:r>
              <a:rPr lang="en-US" dirty="0" smtClean="0">
                <a:solidFill>
                  <a:srgbClr val="FFFF00"/>
                </a:solidFill>
              </a:rPr>
              <a:t>AREA III:  </a:t>
            </a:r>
            <a:r>
              <a:rPr lang="en-US" dirty="0" smtClean="0">
                <a:solidFill>
                  <a:srgbClr val="002060"/>
                </a:solidFill>
              </a:rPr>
              <a:t>COURSE OF ACTION THAT HAS HIGH PROBABLITY OF SUCCESS – INCREASE PAC CONTRIBUTIONS/EFFORTS – INVITE CANDIDATES TO MEETINGS – WRITE LETTERS/ARTICLES FOR NEWSPAPERS – CHAPTER ACTION PLANS AND THAT COORDINATE CHAPTER/FEDERATION/NATIONAL EFFORTS – EXPAND/IMPROVE WEB SITE TO REFLECT REPRESENTATIVES’ POSITIONS </a:t>
            </a:r>
            <a:endParaRPr lang="en-US" dirty="0">
              <a:solidFill>
                <a:srgbClr val="FF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solidFill>
                  <a:srgbClr val="FFFF00"/>
                </a:solidFill>
              </a:rPr>
              <a:t>AREA IV:  </a:t>
            </a:r>
            <a:r>
              <a:rPr lang="en-US" dirty="0" smtClean="0">
                <a:solidFill>
                  <a:srgbClr val="002060"/>
                </a:solidFill>
              </a:rPr>
              <a:t>CONDUCT “BEST PRACTICE” SESSIONS AT CONVENTIONS – USE MOST PROGRESSIVE CHAPTERS TO PRESENT – INVITE CITY, COUNTY, STATE OFFICIALS TO MEETINGS – ALL CHAPTERS HAVE PAC CHAIR – MORE PUBLICITY FOR PAC</a:t>
            </a:r>
          </a:p>
          <a:p>
            <a:r>
              <a:rPr lang="en-US" dirty="0" smtClean="0">
                <a:solidFill>
                  <a:srgbClr val="FFFF00"/>
                </a:solidFill>
              </a:rPr>
              <a:t>AREA V: </a:t>
            </a:r>
            <a:r>
              <a:rPr lang="en-US" dirty="0" smtClean="0">
                <a:solidFill>
                  <a:srgbClr val="002060"/>
                </a:solidFill>
              </a:rPr>
              <a:t>COMPETITION AMONG CHAPTERS TO DETERMINE MOST CONTACTS ($50 REWARD) – MORE ACTIVE LCOs AND MORE PUBLICITY – USE LCOs MORE PRODUCTIVELY</a:t>
            </a:r>
          </a:p>
          <a:p>
            <a:endParaRPr lang="en-US"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dirty="0" smtClean="0">
                <a:solidFill>
                  <a:schemeClr val="bg1"/>
                </a:solidFill>
                <a:effectLst>
                  <a:outerShdw blurRad="38100" dist="38100" dir="2700000" algn="tl" rotWithShape="0">
                    <a:srgbClr val="000000">
                      <a:alpha val="43137"/>
                    </a:srgbClr>
                  </a:outerShdw>
                </a:effectLst>
              </a:rPr>
              <a:t>BACKGROUND</a:t>
            </a:r>
            <a:endParaRPr lang="en-US" dirty="0">
              <a:solidFill>
                <a:schemeClr val="bg1"/>
              </a:solidFill>
              <a:effectLst>
                <a:outerShdw blurRad="38100" dist="38100" dir="2700000" algn="tl" rotWithShape="0">
                  <a:srgbClr val="000000">
                    <a:alpha val="43137"/>
                  </a:srgbClr>
                </a:outerShdw>
              </a:effectLst>
            </a:endParaRPr>
          </a:p>
        </p:txBody>
      </p:sp>
      <p:sp>
        <p:nvSpPr>
          <p:cNvPr id="3" name="Content Placeholder 2"/>
          <p:cNvSpPr>
            <a:spLocks noGrp="1"/>
          </p:cNvSpPr>
          <p:nvPr>
            <p:ph idx="4294967295"/>
          </p:nvPr>
        </p:nvSpPr>
        <p:spPr>
          <a:xfrm>
            <a:off x="0" y="1600200"/>
            <a:ext cx="8229600" cy="4708525"/>
          </a:xfrm>
        </p:spPr>
        <p:txBody>
          <a:bodyPr>
            <a:normAutofit fontScale="92500" lnSpcReduction="10000"/>
          </a:bodyPr>
          <a:lstStyle/>
          <a:p>
            <a:r>
              <a:rPr lang="en-US" dirty="0" smtClean="0">
                <a:solidFill>
                  <a:srgbClr val="002060"/>
                </a:solidFill>
                <a:effectLst>
                  <a:outerShdw blurRad="38100" dist="38100" dir="2700000" algn="tl">
                    <a:srgbClr val="000000">
                      <a:alpha val="43137"/>
                    </a:srgbClr>
                  </a:outerShdw>
                </a:effectLst>
              </a:rPr>
              <a:t>PAST AREA SESSIONS PROVIDED LIMITED INTERACTION WITH OUR CHAPTERS</a:t>
            </a:r>
          </a:p>
          <a:p>
            <a:endParaRPr lang="en-US" dirty="0" smtClean="0">
              <a:solidFill>
                <a:schemeClr val="bg1"/>
              </a:solidFill>
              <a:effectLst>
                <a:outerShdw blurRad="38100" dist="38100" dir="2700000" algn="tl">
                  <a:srgbClr val="000000">
                    <a:alpha val="43137"/>
                  </a:srgbClr>
                </a:outerShdw>
              </a:effectLst>
            </a:endParaRPr>
          </a:p>
          <a:p>
            <a:r>
              <a:rPr lang="en-US" dirty="0" smtClean="0">
                <a:solidFill>
                  <a:srgbClr val="002060"/>
                </a:solidFill>
                <a:effectLst>
                  <a:outerShdw blurRad="38100" dist="38100" dir="2700000" algn="tl">
                    <a:srgbClr val="000000">
                      <a:alpha val="43137"/>
                    </a:srgbClr>
                  </a:outerShdw>
                </a:effectLst>
              </a:rPr>
              <a:t>DECIDED TO INTRODUCE  A MORE FACILATATIVE APPROACH FOR BUILDING UNDERSTANDING AND AGREEMENT  BY USING –</a:t>
            </a:r>
            <a:r>
              <a:rPr lang="en-US" dirty="0" smtClean="0">
                <a:solidFill>
                  <a:schemeClr val="bg1"/>
                </a:solidFill>
                <a:effectLst>
                  <a:outerShdw blurRad="38100" dist="38100" dir="2700000" algn="tl">
                    <a:srgbClr val="000000">
                      <a:alpha val="43137"/>
                    </a:srgbClr>
                  </a:outerShdw>
                </a:effectLst>
              </a:rPr>
              <a:t> </a:t>
            </a:r>
            <a:r>
              <a:rPr lang="en-US" dirty="0" smtClean="0">
                <a:solidFill>
                  <a:srgbClr val="FFFF00"/>
                </a:solidFill>
                <a:effectLst>
                  <a:outerShdw blurRad="38100" dist="38100" dir="2700000" algn="tl">
                    <a:srgbClr val="000000">
                      <a:alpha val="43137"/>
                    </a:srgbClr>
                  </a:outerShdw>
                </a:effectLst>
              </a:rPr>
              <a:t>THE INTERACTIVE METHOD</a:t>
            </a:r>
          </a:p>
          <a:p>
            <a:endParaRPr lang="en-US" dirty="0" smtClean="0">
              <a:solidFill>
                <a:srgbClr val="FFC000"/>
              </a:solidFill>
              <a:effectLst>
                <a:outerShdw blurRad="38100" dist="38100" dir="2700000" algn="tl">
                  <a:srgbClr val="000000">
                    <a:alpha val="43137"/>
                  </a:srgbClr>
                </a:outerShdw>
              </a:effectLst>
            </a:endParaRPr>
          </a:p>
          <a:p>
            <a:r>
              <a:rPr lang="en-US" dirty="0" smtClean="0">
                <a:solidFill>
                  <a:srgbClr val="002060"/>
                </a:solidFill>
                <a:effectLst>
                  <a:outerShdw blurRad="38100" dist="38100" dir="2700000" algn="tl">
                    <a:srgbClr val="000000">
                      <a:alpha val="43137"/>
                    </a:srgbClr>
                  </a:outerShdw>
                </a:effectLst>
              </a:rPr>
              <a:t>ALLOW S US TO BUILD TRUST AND FURTHER ENHANCE OUR RELATIONSHIP WITH OUR CHAPTERS</a:t>
            </a:r>
          </a:p>
          <a:p>
            <a:endParaRPr lang="en-US" dirty="0" smtClean="0">
              <a:solidFill>
                <a:srgbClr val="FF0000"/>
              </a:solidFill>
              <a:effectLst>
                <a:outerShdw blurRad="38100" dist="38100" dir="2700000" algn="tl">
                  <a:srgbClr val="000000">
                    <a:alpha val="43137"/>
                  </a:srgbClr>
                </a:outerShdw>
              </a:effectLst>
            </a:endParaRPr>
          </a:p>
          <a:p>
            <a:endParaRPr lang="en-US" dirty="0" smtClean="0">
              <a:solidFill>
                <a:schemeClr val="bg1"/>
              </a:solidFill>
              <a:effectLst>
                <a:outerShdw blurRad="38100" dist="38100" dir="2700000" algn="tl">
                  <a:srgbClr val="000000">
                    <a:alpha val="43137"/>
                  </a:srgbClr>
                </a:outerShdw>
              </a:effectLst>
            </a:endParaRPr>
          </a:p>
          <a:p>
            <a:endParaRPr lang="en-US" dirty="0" smtClean="0">
              <a:solidFill>
                <a:schemeClr val="bg1"/>
              </a:solidFill>
              <a:effectLst>
                <a:outerShdw blurRad="38100" dist="38100" dir="2700000" algn="tl">
                  <a:srgbClr val="000000">
                    <a:alpha val="43137"/>
                  </a:srgbClr>
                </a:outerShdw>
              </a:effectLst>
            </a:endParaRPr>
          </a:p>
          <a:p>
            <a:endParaRPr lang="en-US" dirty="0" smtClean="0">
              <a:solidFill>
                <a:schemeClr val="bg1"/>
              </a:solidFill>
              <a:effectLst>
                <a:outerShdw blurRad="38100" dist="38100" dir="2700000" algn="tl">
                  <a:srgbClr val="000000">
                    <a:alpha val="43137"/>
                  </a:srgbClr>
                </a:outerShdw>
              </a:effectLst>
            </a:endParaRPr>
          </a:p>
          <a:p>
            <a:endParaRPr lang="en-US" dirty="0" smtClean="0">
              <a:solidFill>
                <a:schemeClr val="bg1"/>
              </a:solidFill>
              <a:effectLst>
                <a:outerShdw blurRad="38100" dist="38100" dir="2700000" algn="tl">
                  <a:srgbClr val="000000">
                    <a:alpha val="43137"/>
                  </a:srgbClr>
                </a:outerShdw>
              </a:effectLst>
            </a:endParaRPr>
          </a:p>
          <a:p>
            <a:endParaRPr lang="en-US" dirty="0" smtClean="0">
              <a:solidFill>
                <a:schemeClr val="bg1"/>
              </a:solidFill>
              <a:effectLst>
                <a:outerShdw blurRad="38100" dist="38100" dir="2700000" algn="tl">
                  <a:srgbClr val="000000">
                    <a:alpha val="43137"/>
                  </a:srgbClr>
                </a:outerShdw>
              </a:effectLst>
            </a:endParaRPr>
          </a:p>
          <a:p>
            <a:pPr>
              <a:buNone/>
            </a:pPr>
            <a:endParaRPr lang="en-US" dirty="0" smtClean="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00"/>
                </a:solidFill>
              </a:rPr>
              <a:t>AREA VI: </a:t>
            </a:r>
            <a:r>
              <a:rPr lang="en-US" dirty="0" smtClean="0">
                <a:solidFill>
                  <a:srgbClr val="002060"/>
                </a:solidFill>
              </a:rPr>
              <a:t>BRING ATTENTION OF SENIORS TO CHURCH GROUPS, SENIOR GROUPS, AND SENIOR FOR ACTION GROUPS – EDUCATE LOCAL POLITICIANS</a:t>
            </a:r>
            <a:endParaRPr lang="en-US" dirty="0">
              <a:solidFill>
                <a:srgbClr val="FFFF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CONCLUSIONS (CRITICAL </a:t>
            </a:r>
            <a:r>
              <a:rPr lang="en-US" dirty="0" smtClean="0">
                <a:solidFill>
                  <a:srgbClr val="FF0000"/>
                </a:solidFill>
              </a:rPr>
              <a:t>SOLUTIONS</a:t>
            </a:r>
            <a:r>
              <a:rPr lang="en-US"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rgbClr val="FFFF00"/>
                </a:solidFill>
              </a:rPr>
              <a:t>LEADERSHIP:  </a:t>
            </a:r>
            <a:r>
              <a:rPr lang="en-US" dirty="0" smtClean="0">
                <a:solidFill>
                  <a:srgbClr val="002060"/>
                </a:solidFill>
              </a:rPr>
              <a:t>USING THE INFORMATION GATHERED, RECOMMEND ESTABLISHING A LEADERHIP COUNCIL CONSISTING OF CHAPTER, CURRENT AND PAST FEDERATION OFFICIALS TO ASSIST CHAPTERS RECRUIT AND MENTOR CURRENT AND POTENTIAL LEADERS</a:t>
            </a:r>
            <a:endParaRPr lang="en-US" dirty="0">
              <a:solidFill>
                <a:srgbClr val="FFFF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solidFill>
                  <a:srgbClr val="FFFF00"/>
                </a:solidFill>
              </a:rPr>
              <a:t>MEMBERSHIP:  </a:t>
            </a:r>
            <a:r>
              <a:rPr lang="en-US" dirty="0" smtClean="0">
                <a:solidFill>
                  <a:srgbClr val="002060"/>
                </a:solidFill>
              </a:rPr>
              <a:t>RECOMMEND </a:t>
            </a:r>
            <a:r>
              <a:rPr lang="en-US" dirty="0" smtClean="0">
                <a:solidFill>
                  <a:srgbClr val="002060"/>
                </a:solidFill>
              </a:rPr>
              <a:t>AREA </a:t>
            </a:r>
            <a:r>
              <a:rPr lang="en-US" dirty="0" smtClean="0">
                <a:solidFill>
                  <a:srgbClr val="002060"/>
                </a:solidFill>
              </a:rPr>
              <a:t>VPs MONITOR THEIR RESPECTIVE  MEMBERSHIP GROUP’S ACTION </a:t>
            </a:r>
            <a:r>
              <a:rPr lang="en-US" dirty="0" smtClean="0">
                <a:solidFill>
                  <a:srgbClr val="002060"/>
                </a:solidFill>
              </a:rPr>
              <a:t>ITEMS AND GOALS </a:t>
            </a:r>
            <a:r>
              <a:rPr lang="en-US" dirty="0" smtClean="0">
                <a:solidFill>
                  <a:srgbClr val="002060"/>
                </a:solidFill>
              </a:rPr>
              <a:t>TO DETERMINE PROGRESS MADE.  </a:t>
            </a:r>
            <a:endParaRPr lang="en-US" dirty="0" smtClean="0">
              <a:solidFill>
                <a:srgbClr val="002060"/>
              </a:solidFill>
            </a:endParaRPr>
          </a:p>
          <a:p>
            <a:r>
              <a:rPr lang="en-US" dirty="0" smtClean="0">
                <a:solidFill>
                  <a:srgbClr val="002060"/>
                </a:solidFill>
              </a:rPr>
              <a:t>FURTHER, </a:t>
            </a:r>
            <a:r>
              <a:rPr lang="en-US" dirty="0" smtClean="0">
                <a:solidFill>
                  <a:srgbClr val="002060"/>
                </a:solidFill>
              </a:rPr>
              <a:t>THE AGREED UPON ACTION ITEMS BE USED AS THE FOUNDATION FOR CREATING AREA MEMBERSHIP ACTION PLANS </a:t>
            </a:r>
            <a:endParaRPr lang="en-US" dirty="0" smtClean="0">
              <a:solidFill>
                <a:srgbClr val="002060"/>
              </a:solidFill>
            </a:endParaRPr>
          </a:p>
          <a:p>
            <a:r>
              <a:rPr lang="en-US" dirty="0" smtClean="0">
                <a:solidFill>
                  <a:srgbClr val="002060"/>
                </a:solidFill>
              </a:rPr>
              <a:t>PROMOTE THE CONCEPT OF AREA MEMBERSHIP CHAIRS</a:t>
            </a:r>
            <a:r>
              <a:rPr lang="en-US" dirty="0" smtClean="0">
                <a:solidFill>
                  <a:srgbClr val="002060"/>
                </a:solidFill>
              </a:rPr>
              <a:t>   </a:t>
            </a:r>
            <a:endParaRPr lang="en-US" dirty="0">
              <a:solidFill>
                <a:srgbClr val="FFFF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rgbClr val="FFFF00"/>
                </a:solidFill>
              </a:rPr>
              <a:t>LEGISLATION:  </a:t>
            </a:r>
            <a:r>
              <a:rPr lang="en-US" dirty="0" smtClean="0">
                <a:solidFill>
                  <a:srgbClr val="002060"/>
                </a:solidFill>
              </a:rPr>
              <a:t>RECOMMEND THE AREA VPs and LEGISLATIVE CHAIRS PROMOTE INCREASED VISIBILITY AND PRODUCTIVITY OF THE APPOINTED LCOs, ENSURE THAT ALL CHAPTERS HAVE ACCESS TO THESE INDIVIDUALS.  FURTHER RECOMMEND THAT THE LCOs BEGIN TO WORK AS A TEAM TO PROMOTE NARFE’s LEGISLATIVE AGENDA </a:t>
            </a:r>
            <a:endParaRPr lang="en-US" dirty="0">
              <a:solidFill>
                <a:srgbClr val="FFFF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002060"/>
                </a:solidFill>
              </a:rPr>
              <a:t>WHY WE WANT TO DO ALL OF THIS?</a:t>
            </a:r>
          </a:p>
          <a:p>
            <a:endParaRPr lang="en-US" dirty="0" smtClean="0">
              <a:solidFill>
                <a:srgbClr val="002060"/>
              </a:solidFill>
            </a:endParaRPr>
          </a:p>
          <a:p>
            <a:r>
              <a:rPr lang="en-US" dirty="0" smtClean="0">
                <a:solidFill>
                  <a:srgbClr val="002060"/>
                </a:solidFill>
              </a:rPr>
              <a:t>“BECAUSE WE CARE, WE ARE WORKING FOR THE NEXT GENERATION LIKE THE LAST GENERATION WORKED FOR US!!”</a:t>
            </a:r>
          </a:p>
          <a:p>
            <a:endParaRPr lang="en-US" dirty="0" smtClean="0">
              <a:solidFill>
                <a:srgbClr val="002060"/>
              </a:solidFill>
            </a:endParaRPr>
          </a:p>
          <a:p>
            <a:r>
              <a:rPr lang="en-US" dirty="0" smtClean="0">
                <a:solidFill>
                  <a:srgbClr val="C00000"/>
                </a:solidFill>
              </a:rPr>
              <a:t>                 </a:t>
            </a:r>
            <a:r>
              <a:rPr lang="en-US" b="1" dirty="0" smtClean="0">
                <a:solidFill>
                  <a:srgbClr val="C00000"/>
                </a:solidFill>
                <a:effectLst>
                  <a:outerShdw blurRad="38100" dist="38100" dir="2700000" algn="tl">
                    <a:srgbClr val="000000">
                      <a:alpha val="43137"/>
                    </a:srgbClr>
                  </a:outerShdw>
                </a:effectLst>
              </a:rPr>
              <a:t>GREAT JOB BY ALL!!</a:t>
            </a:r>
            <a:endParaRPr lang="en-US" b="1" dirty="0">
              <a:solidFill>
                <a:srgbClr val="C00000"/>
              </a:solidFill>
              <a:effectLst>
                <a:outerShdw blurRad="38100" dist="38100" dir="2700000" algn="tl">
                  <a:srgbClr val="000000">
                    <a:alpha val="43137"/>
                  </a:srgbClr>
                </a:outerShd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solidFill>
                  <a:srgbClr val="002060"/>
                </a:solidFill>
              </a:rPr>
              <a:t>REMEMBER, WE ARE VERY GOOD AT DETERMINING </a:t>
            </a:r>
            <a:r>
              <a:rPr lang="en-US" dirty="0" smtClean="0">
                <a:solidFill>
                  <a:srgbClr val="FFFF00"/>
                </a:solidFill>
              </a:rPr>
              <a:t>“WHAT”</a:t>
            </a:r>
            <a:r>
              <a:rPr lang="en-US" dirty="0" smtClean="0">
                <a:solidFill>
                  <a:srgbClr val="002060"/>
                </a:solidFill>
              </a:rPr>
              <a:t> NEEDS TO BE DONE AND. . . . . . . . .</a:t>
            </a:r>
          </a:p>
          <a:p>
            <a:endParaRPr lang="en-US" dirty="0" smtClean="0">
              <a:solidFill>
                <a:srgbClr val="002060"/>
              </a:solidFill>
            </a:endParaRPr>
          </a:p>
          <a:p>
            <a:r>
              <a:rPr lang="en-US" dirty="0" smtClean="0">
                <a:solidFill>
                  <a:srgbClr val="002060"/>
                </a:solidFill>
              </a:rPr>
              <a:t>NEED MORE ENERGY, FOCUS, DRIVE AND TEAM BUILDING TO ACCOMPLISH THE </a:t>
            </a:r>
            <a:r>
              <a:rPr lang="en-US" dirty="0" smtClean="0">
                <a:solidFill>
                  <a:srgbClr val="FFFF00"/>
                </a:solidFill>
              </a:rPr>
              <a:t>“WHO, HOW, WHEN”</a:t>
            </a:r>
          </a:p>
          <a:p>
            <a:endParaRPr lang="en-US" dirty="0" smtClean="0">
              <a:solidFill>
                <a:srgbClr val="FFFF00"/>
              </a:solidFill>
            </a:endParaRPr>
          </a:p>
          <a:p>
            <a:r>
              <a:rPr lang="en-US" smtClean="0">
                <a:solidFill>
                  <a:srgbClr val="002060"/>
                </a:solidFill>
              </a:rPr>
              <a:t>YOU ARE OUR GREATEST RESOURCE</a:t>
            </a:r>
            <a:endParaRPr lang="en-US"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ELEMENTS OF THE </a:t>
            </a:r>
            <a:br>
              <a:rPr lang="en-US" dirty="0" smtClean="0">
                <a:solidFill>
                  <a:schemeClr val="bg1"/>
                </a:solidFill>
              </a:rPr>
            </a:br>
            <a:r>
              <a:rPr lang="en-US" dirty="0" smtClean="0">
                <a:solidFill>
                  <a:schemeClr val="bg1"/>
                </a:solidFill>
              </a:rPr>
              <a:t>INTERACTIVE METHOD</a:t>
            </a:r>
            <a:endParaRPr lang="en-US" dirty="0">
              <a:solidFill>
                <a:schemeClr val="bg1"/>
              </a:solidFill>
            </a:endParaRPr>
          </a:p>
        </p:txBody>
      </p:sp>
      <p:sp>
        <p:nvSpPr>
          <p:cNvPr id="3" name="Content Placeholder 2"/>
          <p:cNvSpPr>
            <a:spLocks noGrp="1"/>
          </p:cNvSpPr>
          <p:nvPr>
            <p:ph idx="1"/>
          </p:nvPr>
        </p:nvSpPr>
        <p:spPr/>
        <p:txBody>
          <a:bodyPr/>
          <a:lstStyle/>
          <a:p>
            <a:endParaRPr lang="en-US" dirty="0" smtClean="0">
              <a:solidFill>
                <a:srgbClr val="C00000"/>
              </a:solidFill>
            </a:endParaRPr>
          </a:p>
          <a:p>
            <a:r>
              <a:rPr lang="en-US" dirty="0" smtClean="0">
                <a:solidFill>
                  <a:srgbClr val="002060"/>
                </a:solidFill>
                <a:effectLst>
                  <a:outerShdw blurRad="38100" dist="38100" dir="2700000" algn="tl">
                    <a:srgbClr val="000000">
                      <a:alpha val="43137"/>
                    </a:srgbClr>
                  </a:outerShdw>
                </a:effectLst>
              </a:rPr>
              <a:t>SHARED RESPONSIBILITY</a:t>
            </a:r>
          </a:p>
          <a:p>
            <a:endParaRPr lang="en-US" dirty="0" smtClean="0">
              <a:solidFill>
                <a:srgbClr val="002060"/>
              </a:solidFill>
              <a:effectLst>
                <a:outerShdw blurRad="38100" dist="38100" dir="2700000" algn="tl">
                  <a:srgbClr val="000000">
                    <a:alpha val="43137"/>
                  </a:srgbClr>
                </a:outerShdw>
              </a:effectLst>
            </a:endParaRPr>
          </a:p>
          <a:p>
            <a:r>
              <a:rPr lang="en-US" dirty="0" smtClean="0">
                <a:solidFill>
                  <a:srgbClr val="002060"/>
                </a:solidFill>
                <a:effectLst>
                  <a:outerShdw blurRad="38100" dist="38100" dir="2700000" algn="tl">
                    <a:srgbClr val="000000">
                      <a:alpha val="43137"/>
                    </a:srgbClr>
                  </a:outerShdw>
                </a:effectLst>
              </a:rPr>
              <a:t>COLLABORATIVE ATTITUDE</a:t>
            </a:r>
          </a:p>
          <a:p>
            <a:endParaRPr lang="en-US" dirty="0" smtClean="0">
              <a:solidFill>
                <a:srgbClr val="002060"/>
              </a:solidFill>
              <a:effectLst>
                <a:outerShdw blurRad="38100" dist="38100" dir="2700000" algn="tl">
                  <a:srgbClr val="000000">
                    <a:alpha val="43137"/>
                  </a:srgbClr>
                </a:outerShdw>
              </a:effectLst>
            </a:endParaRPr>
          </a:p>
          <a:p>
            <a:r>
              <a:rPr lang="en-US" dirty="0" smtClean="0">
                <a:solidFill>
                  <a:srgbClr val="002060"/>
                </a:solidFill>
                <a:effectLst>
                  <a:outerShdw blurRad="38100" dist="38100" dir="2700000" algn="tl">
                    <a:srgbClr val="000000">
                      <a:alpha val="43137"/>
                    </a:srgbClr>
                  </a:outerShdw>
                </a:effectLst>
              </a:rPr>
              <a:t>STRATEGIC THINKING</a:t>
            </a:r>
          </a:p>
          <a:p>
            <a:endParaRPr lang="en-US" dirty="0" smtClean="0">
              <a:solidFill>
                <a:srgbClr val="002060"/>
              </a:solidFill>
              <a:effectLst>
                <a:outerShdw blurRad="38100" dist="38100" dir="2700000" algn="tl">
                  <a:srgbClr val="000000">
                    <a:alpha val="43137"/>
                  </a:srgbClr>
                </a:outerShdw>
              </a:effectLst>
            </a:endParaRPr>
          </a:p>
          <a:p>
            <a:r>
              <a:rPr lang="en-US" dirty="0" smtClean="0">
                <a:solidFill>
                  <a:srgbClr val="002060"/>
                </a:solidFill>
                <a:effectLst>
                  <a:outerShdw blurRad="38100" dist="38100" dir="2700000" algn="tl">
                    <a:srgbClr val="000000">
                      <a:alpha val="43137"/>
                    </a:srgbClr>
                  </a:outerShdw>
                </a:effectLst>
              </a:rPr>
              <a:t>FACILITATIVE BEHAVIORS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lumMod val="95000"/>
                    <a:lumOff val="5000"/>
                  </a:schemeClr>
                </a:solidFill>
              </a:rPr>
              <a:t>AREA VPs SESSION</a:t>
            </a:r>
            <a:br>
              <a:rPr lang="en-US" dirty="0" smtClean="0">
                <a:solidFill>
                  <a:schemeClr val="bg1">
                    <a:lumMod val="95000"/>
                    <a:lumOff val="5000"/>
                  </a:schemeClr>
                </a:solidFill>
              </a:rPr>
            </a:br>
            <a:r>
              <a:rPr lang="en-US" dirty="0" smtClean="0">
                <a:solidFill>
                  <a:schemeClr val="bg1">
                    <a:lumMod val="95000"/>
                    <a:lumOff val="5000"/>
                  </a:schemeClr>
                </a:solidFill>
              </a:rPr>
              <a:t>(NOVEMBER 2007)</a:t>
            </a:r>
            <a:endParaRPr lang="en-US" dirty="0">
              <a:solidFill>
                <a:schemeClr val="bg1">
                  <a:lumMod val="95000"/>
                  <a:lumOff val="5000"/>
                </a:schemeClr>
              </a:solidFill>
            </a:endParaRPr>
          </a:p>
        </p:txBody>
      </p:sp>
      <p:sp>
        <p:nvSpPr>
          <p:cNvPr id="3" name="Content Placeholder 2"/>
          <p:cNvSpPr>
            <a:spLocks noGrp="1"/>
          </p:cNvSpPr>
          <p:nvPr>
            <p:ph idx="1"/>
          </p:nvPr>
        </p:nvSpPr>
        <p:spPr/>
        <p:txBody>
          <a:bodyPr/>
          <a:lstStyle/>
          <a:p>
            <a:endParaRPr lang="en-US" dirty="0" smtClean="0">
              <a:solidFill>
                <a:srgbClr val="002060"/>
              </a:solidFill>
              <a:effectLst>
                <a:outerShdw blurRad="38100" dist="38100" dir="2700000" algn="tl">
                  <a:srgbClr val="000000">
                    <a:alpha val="43137"/>
                  </a:srgbClr>
                </a:outerShdw>
              </a:effectLst>
            </a:endParaRPr>
          </a:p>
          <a:p>
            <a:r>
              <a:rPr lang="en-US" dirty="0" smtClean="0">
                <a:solidFill>
                  <a:srgbClr val="002060"/>
                </a:solidFill>
                <a:effectLst>
                  <a:outerShdw blurRad="38100" dist="38100" dir="2700000" algn="tl">
                    <a:srgbClr val="000000">
                      <a:alpha val="43137"/>
                    </a:srgbClr>
                  </a:outerShdw>
                </a:effectLst>
              </a:rPr>
              <a:t>NEEDED “BUY-IN” AND CONSENSUS FROM AREA VPs</a:t>
            </a:r>
          </a:p>
          <a:p>
            <a:endParaRPr lang="en-US" dirty="0" smtClean="0">
              <a:solidFill>
                <a:srgbClr val="002060"/>
              </a:solidFill>
              <a:effectLst>
                <a:outerShdw blurRad="38100" dist="38100" dir="2700000" algn="tl">
                  <a:srgbClr val="000000">
                    <a:alpha val="43137"/>
                  </a:srgbClr>
                </a:outerShdw>
              </a:effectLst>
            </a:endParaRPr>
          </a:p>
          <a:p>
            <a:r>
              <a:rPr lang="en-US" dirty="0" smtClean="0">
                <a:solidFill>
                  <a:srgbClr val="002060"/>
                </a:solidFill>
                <a:effectLst>
                  <a:outerShdw blurRad="38100" dist="38100" dir="2700000" algn="tl">
                    <a:srgbClr val="000000">
                      <a:alpha val="43137"/>
                    </a:srgbClr>
                  </a:outerShdw>
                </a:effectLst>
              </a:rPr>
              <a:t>AREA VPs AGREED THE THREE MOST IMPORTANT  TOPICS FOR THIS ROUND OF AREA SESSIONS WOULD BE:  </a:t>
            </a:r>
            <a:r>
              <a:rPr lang="en-US" dirty="0" smtClean="0">
                <a:solidFill>
                  <a:srgbClr val="FFFF00"/>
                </a:solidFill>
                <a:effectLst>
                  <a:outerShdw blurRad="38100" dist="38100" dir="2700000" algn="tl">
                    <a:srgbClr val="000000">
                      <a:alpha val="43137"/>
                    </a:srgbClr>
                  </a:outerShdw>
                </a:effectLst>
              </a:rPr>
              <a:t>LEADERSHIP, MEMBERSHIP, AND LEGISLATION</a:t>
            </a:r>
          </a:p>
          <a:p>
            <a:pPr>
              <a:buNone/>
            </a:pPr>
            <a:endParaRPr lang="en-US" dirty="0" smtClean="0">
              <a:solidFill>
                <a:srgbClr val="002060"/>
              </a:solidFill>
            </a:endParaRPr>
          </a:p>
          <a:p>
            <a:endParaRPr lang="en-US" dirty="0" smtClean="0">
              <a:solidFill>
                <a:srgbClr val="002060"/>
              </a:solidFill>
            </a:endParaRPr>
          </a:p>
          <a:p>
            <a:endParaRPr lang="en-US"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WHAT, WHO, WHEN, AND HOW!!</a:t>
            </a:r>
            <a:br>
              <a:rPr lang="en-US" dirty="0" smtClean="0">
                <a:solidFill>
                  <a:schemeClr val="bg1"/>
                </a:solidFill>
              </a:rPr>
            </a:br>
            <a:r>
              <a:rPr lang="en-US" dirty="0" smtClean="0">
                <a:solidFill>
                  <a:schemeClr val="bg1"/>
                </a:solidFill>
              </a:rPr>
              <a:t>(SOMETIMES WHY)</a:t>
            </a:r>
            <a:endParaRPr lang="en-US" dirty="0">
              <a:solidFill>
                <a:schemeClr val="bg1"/>
              </a:solidFill>
            </a:endParaRPr>
          </a:p>
        </p:txBody>
      </p:sp>
      <p:sp>
        <p:nvSpPr>
          <p:cNvPr id="3" name="Content Placeholder 2"/>
          <p:cNvSpPr>
            <a:spLocks noGrp="1"/>
          </p:cNvSpPr>
          <p:nvPr>
            <p:ph idx="1"/>
          </p:nvPr>
        </p:nvSpPr>
        <p:spPr/>
        <p:txBody>
          <a:bodyPr/>
          <a:lstStyle/>
          <a:p>
            <a:endParaRPr lang="en-US" dirty="0" smtClean="0">
              <a:solidFill>
                <a:srgbClr val="002060"/>
              </a:solidFill>
            </a:endParaRPr>
          </a:p>
          <a:p>
            <a:r>
              <a:rPr lang="en-US" dirty="0" smtClean="0">
                <a:solidFill>
                  <a:srgbClr val="002060"/>
                </a:solidFill>
              </a:rPr>
              <a:t>  </a:t>
            </a:r>
            <a:r>
              <a:rPr lang="en-US" dirty="0" smtClean="0">
                <a:solidFill>
                  <a:srgbClr val="002060"/>
                </a:solidFill>
                <a:effectLst>
                  <a:outerShdw blurRad="38100" dist="38100" dir="2700000" algn="tl">
                    <a:srgbClr val="000000">
                      <a:alpha val="43137"/>
                    </a:srgbClr>
                  </a:outerShdw>
                </a:effectLst>
              </a:rPr>
              <a:t>GOOD AT IDENTIFYING </a:t>
            </a:r>
            <a:r>
              <a:rPr lang="en-US" dirty="0" smtClean="0">
                <a:solidFill>
                  <a:srgbClr val="FFFF00"/>
                </a:solidFill>
                <a:effectLst>
                  <a:outerShdw blurRad="38100" dist="38100" dir="2700000" algn="tl">
                    <a:srgbClr val="000000">
                      <a:alpha val="43137"/>
                    </a:srgbClr>
                  </a:outerShdw>
                </a:effectLst>
              </a:rPr>
              <a:t>“WHAT” </a:t>
            </a:r>
            <a:r>
              <a:rPr lang="en-US" dirty="0" smtClean="0">
                <a:solidFill>
                  <a:srgbClr val="002060"/>
                </a:solidFill>
                <a:effectLst>
                  <a:outerShdw blurRad="38100" dist="38100" dir="2700000" algn="tl">
                    <a:srgbClr val="000000">
                      <a:alpha val="43137"/>
                    </a:srgbClr>
                  </a:outerShdw>
                </a:effectLst>
              </a:rPr>
              <a:t>NEEDS TO BE DONE TO ACHIEVE OUR GOALS</a:t>
            </a:r>
          </a:p>
          <a:p>
            <a:endParaRPr lang="en-US" dirty="0" smtClean="0">
              <a:solidFill>
                <a:srgbClr val="002060"/>
              </a:solidFill>
              <a:effectLst>
                <a:outerShdw blurRad="38100" dist="38100" dir="2700000" algn="tl">
                  <a:srgbClr val="000000">
                    <a:alpha val="43137"/>
                  </a:srgbClr>
                </a:outerShdw>
              </a:effectLst>
            </a:endParaRPr>
          </a:p>
          <a:p>
            <a:endParaRPr lang="en-US" dirty="0" smtClean="0">
              <a:solidFill>
                <a:srgbClr val="002060"/>
              </a:solidFill>
              <a:effectLst>
                <a:outerShdw blurRad="38100" dist="38100" dir="2700000" algn="tl">
                  <a:srgbClr val="000000">
                    <a:alpha val="43137"/>
                  </a:srgbClr>
                </a:outerShdw>
              </a:effectLst>
            </a:endParaRPr>
          </a:p>
          <a:p>
            <a:r>
              <a:rPr lang="en-US" dirty="0" smtClean="0">
                <a:solidFill>
                  <a:srgbClr val="002060"/>
                </a:solidFill>
                <a:effectLst>
                  <a:outerShdw blurRad="38100" dist="38100" dir="2700000" algn="tl">
                    <a:srgbClr val="000000">
                      <a:alpha val="43137"/>
                    </a:srgbClr>
                  </a:outerShdw>
                </a:effectLst>
              </a:rPr>
              <a:t> NEED MORE </a:t>
            </a:r>
            <a:r>
              <a:rPr lang="en-US" b="1" u="sng" dirty="0" smtClean="0">
                <a:solidFill>
                  <a:srgbClr val="002060"/>
                </a:solidFill>
                <a:effectLst>
                  <a:outerShdw blurRad="38100" dist="38100" dir="2700000" algn="tl">
                    <a:srgbClr val="000000">
                      <a:alpha val="43137"/>
                    </a:srgbClr>
                  </a:outerShdw>
                </a:effectLst>
              </a:rPr>
              <a:t>FOCUS AND ENERGY</a:t>
            </a:r>
            <a:r>
              <a:rPr lang="en-US" dirty="0" smtClean="0">
                <a:solidFill>
                  <a:srgbClr val="002060"/>
                </a:solidFill>
                <a:effectLst>
                  <a:outerShdw blurRad="38100" dist="38100" dir="2700000" algn="tl">
                    <a:srgbClr val="000000">
                      <a:alpha val="43137"/>
                    </a:srgbClr>
                  </a:outerShdw>
                </a:effectLst>
              </a:rPr>
              <a:t>, </a:t>
            </a:r>
            <a:r>
              <a:rPr lang="en-US" dirty="0" smtClean="0">
                <a:solidFill>
                  <a:srgbClr val="002060"/>
                </a:solidFill>
                <a:effectLst>
                  <a:outerShdw blurRad="38100" dist="38100" dir="2700000" algn="tl">
                    <a:srgbClr val="000000">
                      <a:alpha val="43137"/>
                    </a:srgbClr>
                  </a:outerShdw>
                </a:effectLst>
              </a:rPr>
              <a:t>HOWEVER, ON THE </a:t>
            </a:r>
            <a:r>
              <a:rPr lang="en-US" dirty="0" smtClean="0">
                <a:solidFill>
                  <a:srgbClr val="FFFF00"/>
                </a:solidFill>
                <a:effectLst>
                  <a:outerShdw blurRad="38100" dist="38100" dir="2700000" algn="tl">
                    <a:srgbClr val="000000">
                      <a:alpha val="43137"/>
                    </a:srgbClr>
                  </a:outerShdw>
                </a:effectLst>
              </a:rPr>
              <a:t>WHO, WHEN, AND HOW</a:t>
            </a:r>
            <a:r>
              <a:rPr lang="en-US" dirty="0" smtClean="0">
                <a:solidFill>
                  <a:srgbClr val="FFC000"/>
                </a:solidFill>
                <a:effectLst>
                  <a:outerShdw blurRad="38100" dist="38100" dir="2700000" algn="tl">
                    <a:srgbClr val="000000">
                      <a:alpha val="43137"/>
                    </a:srgbClr>
                  </a:outerShdw>
                </a:effectLst>
              </a:rPr>
              <a:t> </a:t>
            </a:r>
            <a:r>
              <a:rPr lang="en-US" dirty="0" smtClean="0">
                <a:solidFill>
                  <a:srgbClr val="002060"/>
                </a:solidFill>
                <a:effectLst>
                  <a:outerShdw blurRad="38100" dist="38100" dir="2700000" algn="tl">
                    <a:srgbClr val="000000">
                      <a:alpha val="43137"/>
                    </a:srgbClr>
                  </a:outerShdw>
                </a:effectLst>
              </a:rPr>
              <a:t>AND SOMETIMES THE </a:t>
            </a:r>
            <a:r>
              <a:rPr lang="en-US" dirty="0" smtClean="0">
                <a:solidFill>
                  <a:srgbClr val="FFFF00"/>
                </a:solidFill>
                <a:effectLst>
                  <a:outerShdw blurRad="38100" dist="38100" dir="2700000" algn="tl">
                    <a:srgbClr val="000000">
                      <a:alpha val="43137"/>
                    </a:srgbClr>
                  </a:outerShdw>
                </a:effectLst>
              </a:rPr>
              <a:t>WHY</a:t>
            </a:r>
          </a:p>
          <a:p>
            <a:endParaRPr lang="en-US" dirty="0" smtClean="0">
              <a:solidFill>
                <a:srgbClr val="002060"/>
              </a:solidFill>
            </a:endParaRPr>
          </a:p>
          <a:p>
            <a:pPr>
              <a:buNone/>
            </a:pPr>
            <a:endParaRPr lang="en-US" dirty="0" smtClean="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LEADERSHIP</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rgbClr val="FFFF00"/>
                </a:solidFill>
              </a:rPr>
              <a:t>WHY CHOSE TO BE A LEADER?</a:t>
            </a:r>
          </a:p>
          <a:p>
            <a:endParaRPr lang="en-US" dirty="0" smtClean="0">
              <a:solidFill>
                <a:srgbClr val="FFFF00"/>
              </a:solidFill>
            </a:endParaRPr>
          </a:p>
          <a:p>
            <a:r>
              <a:rPr lang="en-US" dirty="0" smtClean="0">
                <a:solidFill>
                  <a:srgbClr val="002060"/>
                </a:solidFill>
              </a:rPr>
              <a:t>HONOR TO SERVE – SENSE OF OBLIGATION – LEARNING/GROWTH EXPERIENCE – PRESSURE TO SERVE – FOSTER NARFE’S MISSION – </a:t>
            </a:r>
            <a:r>
              <a:rPr lang="en-US" dirty="0" smtClean="0">
                <a:solidFill>
                  <a:srgbClr val="002060"/>
                </a:solidFill>
              </a:rPr>
              <a:t>MAKING </a:t>
            </a:r>
            <a:r>
              <a:rPr lang="en-US" dirty="0" smtClean="0">
                <a:solidFill>
                  <a:srgbClr val="002060"/>
                </a:solidFill>
              </a:rPr>
              <a:t>A DIFFERENCE – CHALLENGE – MENTORING TO CHAPTER MEMBERS</a:t>
            </a:r>
            <a:endParaRPr lang="en-US"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00"/>
                </a:solidFill>
              </a:rPr>
              <a:t>HOW DO WE ADDRESS DIFFICULTY OF LEADERSHIP RECRUITMENT?</a:t>
            </a:r>
          </a:p>
          <a:p>
            <a:endParaRPr lang="en-US" dirty="0" smtClean="0">
              <a:solidFill>
                <a:srgbClr val="FFFF00"/>
              </a:solidFill>
            </a:endParaRPr>
          </a:p>
          <a:p>
            <a:r>
              <a:rPr lang="en-US" dirty="0" smtClean="0">
                <a:solidFill>
                  <a:srgbClr val="002060"/>
                </a:solidFill>
              </a:rPr>
              <a:t>MENTORING – CHAPTER ETIQUETTE – PERSONAL APPEAL – RESOURCEFUL NOMINATING COMMITTEE – WATCH &amp; WITNESS POTENTIAL CANDIDATES – RECOGNITION – SHARED RESPONSIBILITY – INVOLVE CANDIDATES GENTLY – POSITIVE FEEDBACK AND SUPPORT</a:t>
            </a:r>
            <a:endParaRPr lang="en-US"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00"/>
                </a:solidFill>
              </a:rPr>
              <a:t>WHEN IS IT APPROPRIATE TO RECRUIT?</a:t>
            </a:r>
          </a:p>
          <a:p>
            <a:endParaRPr lang="en-US" dirty="0" smtClean="0">
              <a:solidFill>
                <a:srgbClr val="FFFF00"/>
              </a:solidFill>
            </a:endParaRPr>
          </a:p>
          <a:p>
            <a:r>
              <a:rPr lang="en-US" dirty="0" smtClean="0">
                <a:solidFill>
                  <a:srgbClr val="002060"/>
                </a:solidFill>
              </a:rPr>
              <a:t>CONSTANTLY LOOKING – ALL THE TIME – OBSERVE WHEN SOMEONE IS READY – SHARE EXPERIENCE AND FRIENDSHIP – PERSON TO PERSON – SOMETIMES TOTALLY SITUATIONAL – RECOGNIZE LEADERSHIP POTENTIAL</a:t>
            </a:r>
            <a:endParaRPr lang="en-US"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00"/>
                </a:solidFill>
              </a:rPr>
              <a:t>WHO SHOULD BE RECRUITED?</a:t>
            </a:r>
          </a:p>
          <a:p>
            <a:endParaRPr lang="en-US" dirty="0" smtClean="0">
              <a:solidFill>
                <a:srgbClr val="FFFF00"/>
              </a:solidFill>
            </a:endParaRPr>
          </a:p>
          <a:p>
            <a:r>
              <a:rPr lang="en-US" dirty="0" smtClean="0">
                <a:solidFill>
                  <a:srgbClr val="002060"/>
                </a:solidFill>
              </a:rPr>
              <a:t>NEW RETIREES – FREQUENT ATTENDEES – WHOMEVER WE CAN GET – DEDICATED MEMBERS – WILLING TO TAKE RESPONSIBILITY – KNOWLEDGEABLE OF NARFE – ABILITY TO DELEGATE – THOSE THAT CAN FOSTER AND PROMOTE NARFE – ACTIVE/COMMITTED MEMBERS</a:t>
            </a:r>
            <a:endParaRPr lang="en-US" dirty="0">
              <a:solidFill>
                <a:srgbClr val="00206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501</TotalTime>
  <Words>1035</Words>
  <Application>Microsoft Office PowerPoint</Application>
  <PresentationFormat>On-screen Show (4:3)</PresentationFormat>
  <Paragraphs>93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Apex</vt:lpstr>
      <vt:lpstr>CRITICAL ISSUES AND  CRITICAL SOLUTIONS</vt:lpstr>
      <vt:lpstr>BACKGROUND</vt:lpstr>
      <vt:lpstr>ELEMENTS OF THE  INTERACTIVE METHOD</vt:lpstr>
      <vt:lpstr>AREA VPs SESSION (NOVEMBER 2007)</vt:lpstr>
      <vt:lpstr>WHAT, WHO, WHEN, AND HOW!! (SOMETIMES WHY)</vt:lpstr>
      <vt:lpstr>LEADERSHIP</vt:lpstr>
      <vt:lpstr>Slide 7</vt:lpstr>
      <vt:lpstr>Slide 8</vt:lpstr>
      <vt:lpstr>Slide 9</vt:lpstr>
      <vt:lpstr>Slide 10</vt:lpstr>
      <vt:lpstr>MEMBERSHIP</vt:lpstr>
      <vt:lpstr>HIGHLIGHTS OF EACH AREA’S APPROACH (MEMBERSHIP)</vt:lpstr>
      <vt:lpstr>Slide 13</vt:lpstr>
      <vt:lpstr>Slide 14</vt:lpstr>
      <vt:lpstr>Slide 15</vt:lpstr>
      <vt:lpstr>LEGISLATION</vt:lpstr>
      <vt:lpstr>HIGHLIGHTS OF EACH AREA’S APPROACH (LEGISLATION)</vt:lpstr>
      <vt:lpstr>Slide 18</vt:lpstr>
      <vt:lpstr>Slide 19</vt:lpstr>
      <vt:lpstr>Slide 20</vt:lpstr>
      <vt:lpstr>CONCLUSIONS (CRITICAL SOLUTIONS)</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ISSUES AND  CRITICAL SOLUTIONS</dc:title>
  <dc:creator>Hughes</dc:creator>
  <cp:lastModifiedBy>Hughes</cp:lastModifiedBy>
  <cp:revision>49</cp:revision>
  <dcterms:created xsi:type="dcterms:W3CDTF">2008-03-26T16:37:22Z</dcterms:created>
  <dcterms:modified xsi:type="dcterms:W3CDTF">2008-04-15T17:23:48Z</dcterms:modified>
</cp:coreProperties>
</file>